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handoutMasterIdLst>
    <p:handoutMasterId r:id="rId26"/>
  </p:handoutMasterIdLst>
  <p:sldIdLst>
    <p:sldId id="259" r:id="rId4"/>
    <p:sldId id="294" r:id="rId5"/>
    <p:sldId id="293" r:id="rId6"/>
    <p:sldId id="264" r:id="rId7"/>
    <p:sldId id="260" r:id="rId8"/>
    <p:sldId id="276" r:id="rId9"/>
    <p:sldId id="265" r:id="rId10"/>
    <p:sldId id="266" r:id="rId11"/>
    <p:sldId id="279" r:id="rId12"/>
    <p:sldId id="267" r:id="rId13"/>
    <p:sldId id="269" r:id="rId14"/>
    <p:sldId id="268" r:id="rId15"/>
    <p:sldId id="270" r:id="rId16"/>
    <p:sldId id="277" r:id="rId17"/>
    <p:sldId id="272" r:id="rId18"/>
    <p:sldId id="273" r:id="rId19"/>
    <p:sldId id="274" r:id="rId20"/>
    <p:sldId id="271" r:id="rId21"/>
    <p:sldId id="280" r:id="rId22"/>
    <p:sldId id="262" r:id="rId23"/>
    <p:sldId id="281" r:id="rId24"/>
    <p:sldId id="292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45D4B-6A8A-45A7-805D-24A3735B3F2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96A83-52F8-4121-8021-11B0A10B0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1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98FA-1E73-4898-8B7B-43C75AA5E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B603B-4254-4D7A-91E9-2E41338B741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4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AFF1A-DE03-4505-B186-81493E682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AEF68-BF74-4B52-ADFC-FDD738DC1FB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30FC-CA2B-48EB-9C21-84A51A7C22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58DBE9-5DD2-4D84-B315-3D1382313F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26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7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74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36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167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23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59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7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1C1F-76EF-46A3-99E0-CA4C793CC3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8BB53-A3DD-43E8-A103-BD06A76C4C9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79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57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26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56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53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28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05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73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10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85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61F1-83ED-4C9B-97D7-57EC5AECC3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A650E-7E24-4A31-931D-A8DC80E678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5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80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587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81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0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6BCD-A6C8-4FAD-94D0-2FAD58E19C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26C8C-2DE5-4EBF-8959-50BA7DC5B02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4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A3AA-8151-4874-B9B1-9E92A24B871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F3BCF-7495-4874-9E5D-5C70A42FD03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9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4AB2-6529-4C6B-8AAB-9A7EB03916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6E819-3E19-43D1-9A2F-020F81A1A49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04CF-9E37-4296-A4CD-50D96BEDEDF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9F7E9-AA9C-402C-8E60-63F9F39AB69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A43C-FAEA-42FB-A1E1-05BEC21350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5DF363-4D3D-412C-8BD6-F43D5B1F33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2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F57A-51C5-453C-9637-D5303DCF5D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21F0B-53DB-4578-A6E7-A522C9F053A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7008A-81D5-46E9-BED2-70D421F86E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5924E-AEEE-4590-8915-C305C964FB43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B564-0D18-4150-9F7D-A0F034112D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4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1812896"/>
            <a:ext cx="9204324" cy="264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450215" algn="ctr">
              <a:lnSpc>
                <a:spcPct val="115000"/>
              </a:lnSpc>
            </a:pPr>
            <a:r>
              <a:rPr lang="ru-RU" sz="4800" b="1" dirty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Лекция №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1</a:t>
            </a:r>
          </a:p>
          <a:p>
            <a:pPr lvl="0" indent="450215" algn="ctr">
              <a:lnSpc>
                <a:spcPct val="115000"/>
              </a:lnSpc>
            </a:pP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Общие 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понятия финансового 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законодательства»</a:t>
            </a:r>
            <a:endParaRPr lang="ru-RU" sz="4800" dirty="0">
              <a:solidFill>
                <a:srgbClr val="212745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8475" y="2851150"/>
            <a:ext cx="8147050" cy="839789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финансового права</a:t>
            </a:r>
            <a:br>
              <a:rPr lang="ru-RU" sz="4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в области финансовой деятельности государства представительных органов перед исполнительными,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соответствии с действующим бюджетным законодательством и нормами Конституции РФ исполнительные органы вносят на рассмотрение и утверждение в представительный орган власти проект федерального бюджета, а затем обеспечивают его исполнение.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Федерализм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компетенция Российской Федерации и субъектов РФ в области финансов четко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разграничена. Согласно Конституции РФ, Россия, будучи федерацией имеет три уровня органов власти, соответственно на каждом уровне принимается свой бюджет, взимаются свои налоги, обеспечивающие его доходами.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90" y="-12491"/>
            <a:ext cx="9169179" cy="68829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500" y="622300"/>
            <a:ext cx="8686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Законность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это весь процесс образования, распределения и использования фондов денежных средств; регулируется нормами финансового права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Плановость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вся финансовая деятельность государства построена на системе финансово-плановых актов (федеральный бюджет, бюджеты субъектов РФ, сметы бюджетных учреждений, балансы предприятий, балансы доходов и расходов населения и др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Гласность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финансовая деятельность государства (например, проекты различных финансово-правовых актов) подлежит доведению до сведения физических и юридических лиц, в том числе и через средства 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массовой информации.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1243658"/>
            <a:ext cx="8712968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Финансово-правовая норма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определённое и охраняемое государственными органами (путём применения различных санкций к правонарушителям) строгое правило поведения в общественно-финансовых отношениях, образующихся при плановом образовании, распределении и использовании государственных/муниципальных финансовых фондов и доходов с закреплением юридических прав и обязанностей их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300" y="152400"/>
            <a:ext cx="8229600" cy="609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финансово-правовых  норм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066800"/>
            <a:ext cx="4267200" cy="33909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Гипотеза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условия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финансово-правовой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нормы, обычно имея сложную форму, включает ряд чётко обозначенных условий, при наличии которых дается право на совершение определённых действий в финансовой сфере государства и муниципальных органов.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2500" y="1123950"/>
            <a:ext cx="4267200" cy="34099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Диспозиция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определяет содержание самого этого правила поведения, то есть указывает на совершение конкретных действий в процессе формирования, распределения или использования финансовых муниципальных или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госресурсов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обозначает содержание прав и обязанностей сторон-участников финансовых отношений.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1475" y="4657731"/>
            <a:ext cx="8401050" cy="17621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Финансово правовые санкции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определяют последствия от нарушений правовой нормы, устанавливают виды и степень юридической (в этом случае финансово правовой) ответственности правонарушителей норм финансового права. Через санкции государством осуществляется принуждение к выполнению финансово правовых норм.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2286000" y="7620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0" idx="0"/>
          </p:cNvCxnSpPr>
          <p:nvPr/>
        </p:nvCxnSpPr>
        <p:spPr>
          <a:xfrm>
            <a:off x="6896100" y="762000"/>
            <a:ext cx="0" cy="361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4572000" y="762000"/>
            <a:ext cx="0" cy="38957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4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3" y="195263"/>
            <a:ext cx="9144000" cy="685800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4450" y="571500"/>
            <a:ext cx="6496050" cy="895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Финансово-правовые нормы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950" y="2066925"/>
            <a:ext cx="2768600" cy="81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0026" y="2095500"/>
            <a:ext cx="2533650" cy="81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действия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90874" y="2095500"/>
            <a:ext cx="3152776" cy="952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воздействия  на участников отношений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300" y="339090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5300" y="4362450"/>
            <a:ext cx="2533650" cy="6286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38538" y="337185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Обязывающие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2350" y="426720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38538" y="521970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Уполномочивающие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08773" y="3238500"/>
            <a:ext cx="2374903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08773" y="4114800"/>
            <a:ext cx="2374903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17500" y="2914650"/>
            <a:ext cx="0" cy="176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0" idx="1"/>
          </p:cNvCxnSpPr>
          <p:nvPr/>
        </p:nvCxnSpPr>
        <p:spPr>
          <a:xfrm>
            <a:off x="317500" y="3752850"/>
            <a:ext cx="1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3" idx="1"/>
          </p:cNvCxnSpPr>
          <p:nvPr/>
        </p:nvCxnSpPr>
        <p:spPr>
          <a:xfrm>
            <a:off x="317500" y="4676775"/>
            <a:ext cx="1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371850" y="3048000"/>
            <a:ext cx="0" cy="253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4" idx="1"/>
          </p:cNvCxnSpPr>
          <p:nvPr/>
        </p:nvCxnSpPr>
        <p:spPr>
          <a:xfrm>
            <a:off x="3371850" y="3733800"/>
            <a:ext cx="16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6" idx="1"/>
          </p:cNvCxnSpPr>
          <p:nvPr/>
        </p:nvCxnSpPr>
        <p:spPr>
          <a:xfrm>
            <a:off x="3371850" y="4629150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7" idx="1"/>
          </p:cNvCxnSpPr>
          <p:nvPr/>
        </p:nvCxnSpPr>
        <p:spPr>
          <a:xfrm>
            <a:off x="3371850" y="5581650"/>
            <a:ext cx="16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50026" y="2914650"/>
            <a:ext cx="0" cy="160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5" idx="1"/>
          </p:cNvCxnSpPr>
          <p:nvPr/>
        </p:nvCxnSpPr>
        <p:spPr>
          <a:xfrm>
            <a:off x="6550026" y="3600450"/>
            <a:ext cx="158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550026" y="4543425"/>
            <a:ext cx="158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823244" y="1466850"/>
            <a:ext cx="0" cy="600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643437" y="1466850"/>
            <a:ext cx="0" cy="600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367589" y="1466850"/>
            <a:ext cx="0" cy="6286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5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-1270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923034"/>
            <a:ext cx="8826500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нормы, регулирующие финансовую деятельность государства, дифференцируются, группируются внутри отрасли финансового права в определенные правовые институты и подотрасли, взаимосвязь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которых и образуют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финансового права.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4500" y="143093"/>
            <a:ext cx="81153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взаимосвязанные и взаимообусловленные группы правовых норм, регулирующих однородные общественные отношения  определенной узкой  области внутри отрасли.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Подотрасль права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более крупная группировка норм права, регулирующих однородные общественные отношения, включающая несколько институтов права. </a:t>
            </a:r>
          </a:p>
          <a:p>
            <a:pPr algn="just"/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нормы финансового права первоначально подразделяются на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общую и особенную части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войная стрелка вверх/вниз 2"/>
          <p:cNvSpPr/>
          <p:nvPr/>
        </p:nvSpPr>
        <p:spPr>
          <a:xfrm rot="5400000">
            <a:off x="3657600" y="180975"/>
            <a:ext cx="1809750" cy="5391150"/>
          </a:xfrm>
          <a:prstGeom prst="up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финансового права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71450" y="3962400"/>
            <a:ext cx="4181475" cy="260985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нормы, регулирующие общие принципы, правовые формы и методы финансовой деятельности государства, основы финансового контроля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714875" y="3962400"/>
            <a:ext cx="4181475" cy="260985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Особенная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подотрасли и институты, регулирующие бюджетные, налоговые, банковские, страховые, расчетные, валютные отношения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71500" y="2647950"/>
            <a:ext cx="1066800" cy="1133475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753350" y="2647950"/>
            <a:ext cx="952500" cy="1133475"/>
          </a:xfrm>
          <a:prstGeom prst="curved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57549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339725"/>
            <a:ext cx="8808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финансового права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законы и иные нормативные акты представительных и исполнительных органов государственной власти, местного самоуправления, а также международные договоры и соглашения.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2170" y="2324299"/>
            <a:ext cx="8411368" cy="398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РФ, конституциональные акты субъектов Федерации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906" y="4495803"/>
            <a:ext cx="8343898" cy="15811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Подзаконные нормативные акты: 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РФ, нормативно-правовые акты субъектов Федерации и местного самоуправления;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правительства;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приказы и инструкции Министерства Финансов, ЦБ РФ.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5903" y="3024197"/>
            <a:ext cx="8411369" cy="4095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и Налоговый кодексы РФ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9641" y="6305551"/>
            <a:ext cx="8377632" cy="3619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договоры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2172" y="3619502"/>
            <a:ext cx="8411366" cy="57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законы субъектов Федерации, решения представительных органов местного самоуправления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769360" y="1885949"/>
            <a:ext cx="1485900" cy="392767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6888" y="612844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Финансовые правоотношения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— это урегулирован­ные нормами финансового права общественные отношения, участники которых выступают как носители юридических прав и обязанностей, реализующие содержащиеся в этих нормах предписания по образованию, распределению и исполь­зованию государственных денежных фондов и доходов.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Особенности финансовых правоотношений: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1) Финансовые правоотношения возникают в процессе планового образования, распределения и использования государственных (а также муниципальных) де­нежных фондов и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доходов;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2)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Их объектом являются деньги и/или денежные обязательства;</a:t>
            </a:r>
            <a:r>
              <a:rPr lang="ru-RU" sz="24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3)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Одной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из сторон в них всегда выступает государ­ство или его уполномоченный орган, органы местного самоуп­равления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017" y="6383923"/>
            <a:ext cx="9144793" cy="3353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8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347" y="571859"/>
            <a:ext cx="8683627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Вопросы</a:t>
            </a:r>
          </a:p>
          <a:p>
            <a:pPr algn="ctr">
              <a:lnSpc>
                <a:spcPct val="115000"/>
              </a:lnSpc>
              <a:buClr>
                <a:srgbClr val="000000"/>
              </a:buClr>
            </a:pPr>
            <a:endParaRPr lang="ru-RU" sz="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Финансы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и финансовая система.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Понятие финансового права, его предмет и метод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Принципы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финансового права.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Понятие и виды финансово-правовых норм.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Система и источники финансового права.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Финансовые правоотношения, их особенности и виды.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Субъекты финансового права и защита их прав.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Связь финансового права с другими отраслями права.</a:t>
            </a:r>
          </a:p>
        </p:txBody>
      </p:sp>
    </p:spTree>
    <p:extLst>
      <p:ext uri="{BB962C8B-B14F-4D97-AF65-F5344CB8AC3E}">
        <p14:creationId xmlns:p14="http://schemas.microsoft.com/office/powerpoint/2010/main" val="10744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22077"/>
            <a:ext cx="8856984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Субъекты финансовых правоотношений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– это лица непосредственно участвующие в финансовых правоотношениях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Виды </a:t>
            </a: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субъектов финансовых правоотношений: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1) Государство и его территориальные подразделения: РФ, субъекты РФ, муниципальные образования, административно-территориальные образования закрытого режима.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2) Коллективные субъекты: уполномоченные органы государственной власти и муниципальные образования; организации и коммерческие банки;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3) Индивидуальные субъекты: физические лица, т.е. граждане, лица без гражданства и иностранцы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Объектом финансового правоотношения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всегда выступают деньги или денежные обязательства.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02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864096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28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Виды финансовых правоотношений: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1) По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содержанию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бюджетные, налоговые, страховые,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кредитные, банковские, инвестиционные, валютные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 т.д.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2) 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 субъектному составу: между государственными органами,; между государственными органами и коллективными субъектами; между государственными органами и индивидуальными субъектами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т.д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.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12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8650" y="230155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3" y="1905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951" y="365126"/>
            <a:ext cx="897572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науке финансового законодательства финансы выступают носителями двух составляющих: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9275" y="1885950"/>
            <a:ext cx="3257550" cy="80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4600" y="1885950"/>
            <a:ext cx="3257550" cy="80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950" y="3238500"/>
            <a:ext cx="4464050" cy="304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экономические отношения, складывающиеся в сфере аккумулирования, распределения и использования фонда денежных средств, обеспечивающего государство ресурсами в целях решения публичных задач и выполнения функций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5686" y="3238500"/>
            <a:ext cx="3978277" cy="25717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централизованный фонд денежных средств, аккумулированных государством в целях решения  публичных задач и выполнения функций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178050" y="2686050"/>
            <a:ext cx="0" cy="5524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683375" y="2686050"/>
            <a:ext cx="0" cy="5524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3" y="-19051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1824" y="764704"/>
            <a:ext cx="82809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Финансы </a:t>
            </a:r>
            <a:r>
              <a:rPr lang="ru-RU" sz="2800" b="1" u="sng" dirty="0">
                <a:solidFill>
                  <a:srgbClr val="002060"/>
                </a:solidFill>
                <a:latin typeface="Times New Roman"/>
                <a:ea typeface="Times New Roman"/>
              </a:rPr>
              <a:t>как совокупность денежных средств предприятий и государства делится на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691680" y="1922857"/>
            <a:ext cx="151216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652120" y="1870242"/>
            <a:ext cx="151216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7014" y="2755364"/>
            <a:ext cx="4070598" cy="3003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Централизованные денежные средства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те средства, которые поступают в непосредственное распоряжение государства. К ним относят –  бюджетные средства и средства внебюджетных фондов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11677" y="2498921"/>
            <a:ext cx="4341351" cy="37331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</a:rPr>
              <a:t>Децентрализованные денежные средства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</a:rPr>
              <a:t> – это средства организаций любой формы собственности и физических лиц. К ним относят: денежные средства унитарных предприятий, казенных заводов, а также собственные денежные средства бюджетных учреждений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140577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266" y="123032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23032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60323" y="339725"/>
            <a:ext cx="9144000" cy="2254819"/>
            <a:chOff x="-204953" y="488733"/>
            <a:chExt cx="9144000" cy="222180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 rot="5400000">
              <a:off x="4391904" y="-1331797"/>
              <a:ext cx="696637" cy="433769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Функции финансов</a:t>
              </a:r>
              <a:endPara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094483" y="1979283"/>
              <a:ext cx="1844564" cy="714636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Контрольная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97670" y="1979283"/>
              <a:ext cx="1911400" cy="714636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Регулирующая 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219599" y="2011781"/>
              <a:ext cx="2456584" cy="698761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spcAft>
                  <a:spcPts val="0"/>
                </a:spcAft>
                <a:tabLst>
                  <a:tab pos="457200" algn="l"/>
                </a:tabLst>
              </a:pPr>
              <a:endPara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lvl="0" algn="ctr">
                <a:spcAft>
                  <a:spcPts val="0"/>
                </a:spcAft>
                <a:tabLst>
                  <a:tab pos="457200" algn="l"/>
                </a:tabLst>
              </a:pPr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Распределительная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-204953" y="2011032"/>
              <a:ext cx="2289173" cy="682887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Аккумулирующая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85044" y="1592317"/>
              <a:ext cx="6969959" cy="0"/>
            </a:xfrm>
            <a:prstGeom prst="line">
              <a:avLst/>
            </a:prstGeom>
            <a:grp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811558" y="1185369"/>
              <a:ext cx="0" cy="406948"/>
            </a:xfrm>
            <a:prstGeom prst="line">
              <a:avLst/>
            </a:prstGeom>
            <a:grp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Стрелка вниз 15"/>
            <p:cNvSpPr/>
            <p:nvPr/>
          </p:nvSpPr>
          <p:spPr>
            <a:xfrm>
              <a:off x="576167" y="1630707"/>
              <a:ext cx="583325" cy="38696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323224" y="1585363"/>
              <a:ext cx="583325" cy="38696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5499151" y="1585362"/>
              <a:ext cx="583325" cy="409795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7663341" y="1592317"/>
              <a:ext cx="583325" cy="38696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228852" y="3043237"/>
            <a:ext cx="2591961" cy="34813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выражается через процесс использования ранее мобилизованных денежных средств для удовлетворения соответствующих целевых потребностей хозяйственной системы в финансовых ресурсах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203929" y="3043238"/>
            <a:ext cx="2432780" cy="348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через процесс образования (накопления, мобилизации) денежных средств, необходимых для функционирования любой хозяйственной системы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53700" y="3043237"/>
            <a:ext cx="2123717" cy="348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+mj-cs"/>
              </a:rPr>
              <a:t>выражается через финансовый контроль за количественными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+mj-cs"/>
              </a:rPr>
              <a:t>качественными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+mj-cs"/>
              </a:rPr>
              <a:t>параметрами процессов как мобилизации, так и использования финансовых ресурсов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20813" y="3043237"/>
            <a:ext cx="2232890" cy="348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в том,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процесс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воспроизводства управляется и регулируется государством посредством финансовых инструментов – налогов, льгот, субсидий, государственных кредитов и т.п.</a:t>
            </a:r>
          </a:p>
        </p:txBody>
      </p:sp>
      <p:cxnSp>
        <p:nvCxnSpPr>
          <p:cNvPr id="25" name="Прямая со стрелкой 24"/>
          <p:cNvCxnSpPr>
            <a:stCxn id="13" idx="2"/>
          </p:cNvCxnSpPr>
          <p:nvPr/>
        </p:nvCxnSpPr>
        <p:spPr>
          <a:xfrm flipH="1">
            <a:off x="1084263" y="2577674"/>
            <a:ext cx="1" cy="465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2"/>
          </p:cNvCxnSpPr>
          <p:nvPr/>
        </p:nvCxnSpPr>
        <p:spPr>
          <a:xfrm>
            <a:off x="3592521" y="2594544"/>
            <a:ext cx="0" cy="4486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2"/>
          </p:cNvCxnSpPr>
          <p:nvPr/>
        </p:nvCxnSpPr>
        <p:spPr>
          <a:xfrm>
            <a:off x="6098000" y="2577674"/>
            <a:ext cx="0" cy="465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2"/>
          </p:cNvCxnSpPr>
          <p:nvPr/>
        </p:nvCxnSpPr>
        <p:spPr>
          <a:xfrm>
            <a:off x="8161395" y="2577674"/>
            <a:ext cx="0" cy="465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2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4" y="0"/>
            <a:ext cx="920432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0" y="704850"/>
            <a:ext cx="8982077" cy="5162550"/>
            <a:chOff x="0" y="704850"/>
            <a:chExt cx="8982077" cy="47244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350" y="704850"/>
              <a:ext cx="8975727" cy="13716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Финансовая система РФ </a:t>
              </a:r>
              <a:r>
                <a:rPr lang="ru-RU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</a:p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совокупность институтов, содействующих государству в аккумулировании, распределении и использовании необходимых ресурсов в целях решения публичных задач и выполнения функций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2628900"/>
              <a:ext cx="264795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Бюджетная система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98802" y="2628900"/>
              <a:ext cx="260985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Финансы хозяйствующих субъектов 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208713" y="2628900"/>
              <a:ext cx="2665414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и банковское кредитование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23975" y="4248150"/>
              <a:ext cx="2952752" cy="11811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Государственные внебюджетные фонды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68876" y="4248150"/>
              <a:ext cx="2952752" cy="11811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Добровольное  и обязательное  страхование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2857501" y="2076450"/>
              <a:ext cx="0" cy="2171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038850" y="2076450"/>
              <a:ext cx="0" cy="2171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222376" y="2076450"/>
              <a:ext cx="0" cy="5524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3" idx="2"/>
            </p:cNvCxnSpPr>
            <p:nvPr/>
          </p:nvCxnSpPr>
          <p:spPr>
            <a:xfrm>
              <a:off x="4494214" y="2076450"/>
              <a:ext cx="0" cy="5524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10" idx="0"/>
            </p:cNvCxnSpPr>
            <p:nvPr/>
          </p:nvCxnSpPr>
          <p:spPr>
            <a:xfrm>
              <a:off x="7541420" y="2076450"/>
              <a:ext cx="0" cy="5524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49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2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950" y="644486"/>
            <a:ext cx="8401050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право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совокупность юридических норм, регулирующих общественные отношения, которые возникают в процессе образования, распределения и использования денежных фондов (финансовых ресурсов) государства и органов местного самоуправления, необходимых для реализации 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/>
        </p:spPr>
      </p:pic>
      <p:sp>
        <p:nvSpPr>
          <p:cNvPr id="4" name="Прямоугольник 3"/>
          <p:cNvSpPr/>
          <p:nvPr/>
        </p:nvSpPr>
        <p:spPr>
          <a:xfrm>
            <a:off x="2514600" y="609600"/>
            <a:ext cx="4114800" cy="552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финансового  права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4050" y="1390650"/>
            <a:ext cx="5067300" cy="203835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отношения по осуществлению деятельности в сфере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381375"/>
            <a:ext cx="3009900" cy="476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аккумулирования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9425" y="4229100"/>
            <a:ext cx="3105150" cy="552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6400" y="3429000"/>
            <a:ext cx="3009900" cy="476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3475" y="5219700"/>
            <a:ext cx="6877050" cy="857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ондов денежных средств в целях финансирования задач и функций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>
            <a:off x="4457700" y="1162050"/>
            <a:ext cx="0" cy="2286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524000" y="2876550"/>
            <a:ext cx="1371600" cy="50482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00750" y="2876550"/>
            <a:ext cx="1257300" cy="50482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57700" y="3429000"/>
            <a:ext cx="0" cy="8001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24000" y="3829050"/>
            <a:ext cx="990600" cy="13906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629400" y="3905250"/>
            <a:ext cx="876300" cy="13144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95800" y="4791075"/>
            <a:ext cx="0" cy="4381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30" y="2468246"/>
            <a:ext cx="7886700" cy="1325563"/>
          </a:xfrm>
        </p:spPr>
        <p:txBody>
          <a:bodyPr>
            <a:noAutofit/>
          </a:bodyPr>
          <a:lstStyle/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3875" y="366623"/>
            <a:ext cx="809625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 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 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права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отрасли права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императивный (метод власти и подчинения) и выражается в государственно-властных предписаниях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участникам финансовых отношений со стороны других, выступающих от имени государства и наделенных в связи с этим соответствующими полномочиями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метод свойственен и другим отраслям права, например, административному. Но в финансовом праве он имеет специфику в своем конкретном содержании, а также в круге органов, уполномоченных государством на властные действия.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3" y="6491377"/>
            <a:ext cx="9144793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</TotalTime>
  <Words>548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TimesNewRomanPS-BoldMT</vt:lpstr>
      <vt:lpstr>Trebuchet MS</vt:lpstr>
      <vt:lpstr>2_Тема Office</vt:lpstr>
      <vt:lpstr>Тема Office</vt:lpstr>
      <vt:lpstr>1_Тема Office</vt:lpstr>
      <vt:lpstr>Презентация PowerPoint</vt:lpstr>
      <vt:lpstr>Презентация PowerPoint</vt:lpstr>
      <vt:lpstr>В современной науке финансового законодательства финансы выступают носителями двух составляющих: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Принципы финансового права Приоритет в области финансовой деятельности государства представительных органов перед исполнительными, так как в соответствии с действующим бюджетным законодательством и нормами Конституции РФ исполнительные органы вносят на рассмотрение и утверждение в представительный орган власти проект федерального бюджета, а затем обеспечивают его исполнение. Федерализм — компетенция Российской Федерации и субъектов РФ в области финансов четко разграничена. Согласно Конституции РФ, Россия, будучи федерацией имеет три уровня органов власти, соответственно на каждом уровне принимается свой бюджет, взимаются свои налоги, обеспечивающие его доходами.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нормы финансового права первоначально подразделяются на общую и особенную части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</cp:lastModifiedBy>
  <cp:revision>86</cp:revision>
  <cp:lastPrinted>2021-09-13T18:13:05Z</cp:lastPrinted>
  <dcterms:created xsi:type="dcterms:W3CDTF">2020-01-29T14:25:47Z</dcterms:created>
  <dcterms:modified xsi:type="dcterms:W3CDTF">2022-09-06T07:47:10Z</dcterms:modified>
</cp:coreProperties>
</file>